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14" y="-12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43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95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24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24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3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65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9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97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1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5F4E-9084-4926-9BA4-EFE59CEE5C36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72A2-702B-4F37-A56B-3B4135669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6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352112"/>
              </p:ext>
            </p:extLst>
          </p:nvPr>
        </p:nvGraphicFramePr>
        <p:xfrm>
          <a:off x="342900" y="755576"/>
          <a:ext cx="6172200" cy="1152128"/>
        </p:xfrm>
        <a:graphic>
          <a:graphicData uri="http://schemas.openxmlformats.org/drawingml/2006/table">
            <a:tbl>
              <a:tblPr firstRow="1" firstCol="1" bandRow="1"/>
              <a:tblGrid>
                <a:gridCol w="1933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FAX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年月日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年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日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8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保険薬局名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連絡先</a:t>
                      </a: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(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電話番号</a:t>
                      </a: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</a:t>
                      </a:r>
                      <a:r>
                        <a:rPr lang="ja-JP" alt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連絡先</a:t>
                      </a:r>
                      <a:r>
                        <a:rPr lang="en-US" alt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(FAX</a:t>
                      </a:r>
                      <a:r>
                        <a:rPr lang="ja-JP" alt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番号</a:t>
                      </a:r>
                      <a:r>
                        <a:rPr lang="en-US" alt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)</a:t>
                      </a:r>
                      <a:endParaRPr lang="ja-JP" altLang="ja-JP" sz="14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 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0673"/>
              </p:ext>
            </p:extLst>
          </p:nvPr>
        </p:nvGraphicFramePr>
        <p:xfrm>
          <a:off x="326926" y="6142854"/>
          <a:ext cx="6161956" cy="2355327"/>
        </p:xfrm>
        <a:graphic>
          <a:graphicData uri="http://schemas.openxmlformats.org/drawingml/2006/table">
            <a:tbl>
              <a:tblPr firstRow="1" firstCol="1" bandRow="1"/>
              <a:tblGrid>
                <a:gridCol w="1999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患者</a:t>
                      </a: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ID/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氏名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ID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　　　　　　　</a:t>
                      </a: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氏名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診療科</a:t>
                      </a: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/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処方箋発行日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　　　</a:t>
                      </a:r>
                      <a:r>
                        <a:rPr lang="en-US" alt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         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科　</a:t>
                      </a: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/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</a:t>
                      </a: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　　　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年</a:t>
                      </a: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月</a:t>
                      </a: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　日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上記</a:t>
                      </a: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変更内容該当番号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 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3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変更内容詳細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 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 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 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ＭＳ ゴシック"/>
                        </a:rPr>
                        <a:t> </a:t>
                      </a:r>
                      <a:endParaRPr lang="ja-JP" sz="1200" b="0" kern="1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ＭＳ ゴシック"/>
                      </a:endParaRP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6000" y="2024732"/>
            <a:ext cx="6786000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▼</a:t>
            </a: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運用方法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既に当院と簡素化について合意済みの院外保健薬局については、</a:t>
            </a: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下記に該当する項目で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患者の同意が得られた場合は、対応後、堺市立総合医療センター薬剤科</a:t>
            </a: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</a:t>
            </a:r>
            <a:r>
              <a:rPr kumimoji="1" 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に本様式を用いて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lvl="0"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FAX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（</a:t>
            </a: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FAX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番号：</a:t>
            </a: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072-272-9962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）にて連絡する。</a:t>
            </a:r>
            <a:endParaRPr kumimoji="1" lang="ja-JP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尚、</a:t>
            </a: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未合意薬局及び下記以外の項目については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従来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通り直接疑義照会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対応とする。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電話番号：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072-272-1199)</a:t>
            </a: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Angsana New" pitchFamily="18" charset="-34"/>
              </a:rPr>
              <a:t>▼変更内容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ngsana New" pitchFamily="18" charset="-34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１．同一成分の銘柄変更（ただし変更不可処方の場合は除く）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</a:t>
            </a:r>
            <a:r>
              <a:rPr kumimoji="1" lang="en-US" altLang="ja-JP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※</a:t>
            </a: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先発品への変更については原則不可、患者の強い希望もしくはアレルギー等やむを得ない場合は</a:t>
            </a:r>
            <a:endParaRPr kumimoji="1" lang="en-US" altLang="ja-JP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その</a:t>
            </a: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理由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について</a:t>
            </a: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記載のこと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２．剤形の変更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３．別規格への変更（</a:t>
            </a:r>
            <a:r>
              <a:rPr kumimoji="1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10mg 2T </a:t>
            </a: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を</a:t>
            </a:r>
            <a:r>
              <a:rPr kumimoji="1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20mg 1T</a:t>
            </a: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へ）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４．外用薬の取り決め範囲内の規格変更（</a:t>
            </a:r>
            <a:r>
              <a:rPr kumimoji="1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5g 2</a:t>
            </a: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本を</a:t>
            </a:r>
            <a:r>
              <a:rPr kumimoji="1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10g 1</a:t>
            </a: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本）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５．無料で行う一包化調剤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６．無料で行う半錠、粉砕、混合等（有効性や品質が担保できる場合）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７．残薬調整等に伴う処方日数の変更（処方日数または回数の短縮）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lvl="0"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</a:t>
            </a:r>
            <a:r>
              <a:rPr kumimoji="1" lang="en-US" altLang="ja-JP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※</a:t>
            </a: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薬調整に</a:t>
            </a: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伴う処方取り消しはできるだけ避けて下さい</a:t>
            </a:r>
            <a:endParaRPr kumimoji="1" lang="ja-JP" altLang="en-US" sz="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８．用法の変更、追記（食前薬の食後投与指示、外用剤の用法不備）</a:t>
            </a:r>
            <a:endParaRPr kumimoji="1" lang="en-US" altLang="ja-JP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</a:t>
            </a:r>
            <a:r>
              <a:rPr lang="en-US" altLang="ja-JP" sz="120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9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.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出荷調整・販売停止等入手困難に伴う銘柄変更・剤形変更・別規格への変更・先発品へ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itchFamily="18" charset="0"/>
            </a:endParaRPr>
          </a:p>
          <a:p>
            <a:pPr lvl="0" defTabSz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　の変更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     (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但し、先発品への変更は患者へ十分な説明を行い変更の承諾を得ること）</a:t>
            </a:r>
          </a:p>
          <a:p>
            <a:pPr marL="0" marR="0" lvl="0" defTabSz="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2656" y="323528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ゴシック" pitchFamily="49" charset="-128"/>
              </a:rPr>
              <a:t>堺市立総合医療センター　疑義照会ＦＡＸ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2145" y="8604448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堺市立総合医療センター薬剤科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FAX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072-272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－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9962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ＭＳ Ｐゴシック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180000" y="3564096"/>
            <a:ext cx="8640" cy="2069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188640" y="3564096"/>
            <a:ext cx="1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50144" y="5634000"/>
            <a:ext cx="110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2000" y="4464000"/>
            <a:ext cx="1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72000" y="4464000"/>
            <a:ext cx="27376" cy="23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99376" y="6804184"/>
            <a:ext cx="18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728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373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電子カルテ ユーザー</dc:creator>
  <cp:lastModifiedBy>江川 実樹</cp:lastModifiedBy>
  <cp:revision>20</cp:revision>
  <cp:lastPrinted>2023-01-26T00:58:42Z</cp:lastPrinted>
  <dcterms:created xsi:type="dcterms:W3CDTF">2018-01-10T01:05:45Z</dcterms:created>
  <dcterms:modified xsi:type="dcterms:W3CDTF">2024-02-02T00:56:48Z</dcterms:modified>
</cp:coreProperties>
</file>