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714" y="-126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A5F4E-9084-4926-9BA4-EFE59CEE5C36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E72A2-702B-4F37-A56B-3B41356690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0434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A5F4E-9084-4926-9BA4-EFE59CEE5C36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E72A2-702B-4F37-A56B-3B41356690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0955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A5F4E-9084-4926-9BA4-EFE59CEE5C36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E72A2-702B-4F37-A56B-3B41356690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5247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A5F4E-9084-4926-9BA4-EFE59CEE5C36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E72A2-702B-4F37-A56B-3B41356690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338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A5F4E-9084-4926-9BA4-EFE59CEE5C36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E72A2-702B-4F37-A56B-3B41356690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6246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A5F4E-9084-4926-9BA4-EFE59CEE5C36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E72A2-702B-4F37-A56B-3B41356690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933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A5F4E-9084-4926-9BA4-EFE59CEE5C36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E72A2-702B-4F37-A56B-3B41356690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4659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A5F4E-9084-4926-9BA4-EFE59CEE5C36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E72A2-702B-4F37-A56B-3B41356690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399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A5F4E-9084-4926-9BA4-EFE59CEE5C36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E72A2-702B-4F37-A56B-3B41356690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5977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A5F4E-9084-4926-9BA4-EFE59CEE5C36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E72A2-702B-4F37-A56B-3B41356690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9065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A5F4E-9084-4926-9BA4-EFE59CEE5C36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E72A2-702B-4F37-A56B-3B41356690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1912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A5F4E-9084-4926-9BA4-EFE59CEE5C36}" type="datetimeFigureOut">
              <a:rPr kumimoji="1" lang="ja-JP" altLang="en-US" smtClean="0"/>
              <a:t>2024/2/2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E72A2-702B-4F37-A56B-3B41356690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6568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6352112"/>
              </p:ext>
            </p:extLst>
          </p:nvPr>
        </p:nvGraphicFramePr>
        <p:xfrm>
          <a:off x="342900" y="755576"/>
          <a:ext cx="6172200" cy="1152128"/>
        </p:xfrm>
        <a:graphic>
          <a:graphicData uri="http://schemas.openxmlformats.org/drawingml/2006/table">
            <a:tbl>
              <a:tblPr firstRow="1" firstCol="1" bandRow="1"/>
              <a:tblGrid>
                <a:gridCol w="19339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382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2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ＭＳ ゴシック"/>
                        </a:rPr>
                        <a:t>FAX</a:t>
                      </a:r>
                      <a:r>
                        <a:rPr lang="ja-JP" sz="1600" b="0" kern="100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ＭＳ ゴシック"/>
                        </a:rPr>
                        <a:t>　年月日</a:t>
                      </a:r>
                      <a:endParaRPr lang="ja-JP" sz="1200" b="0" kern="100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ＭＳ ゴシック"/>
                      </a:endParaRPr>
                    </a:p>
                  </a:txBody>
                  <a:tcPr marL="67035" marR="670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600" b="0" kern="100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ＭＳ ゴシック"/>
                        </a:rPr>
                        <a:t>　</a:t>
                      </a:r>
                      <a:r>
                        <a:rPr lang="ja-JP" altLang="en-US" sz="1600" b="0" kern="100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ＭＳ ゴシック"/>
                        </a:rPr>
                        <a:t>　　</a:t>
                      </a:r>
                      <a:r>
                        <a:rPr lang="ja-JP" sz="1600" b="0" kern="100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ＭＳ ゴシック"/>
                        </a:rPr>
                        <a:t>　年</a:t>
                      </a:r>
                      <a:r>
                        <a:rPr lang="ja-JP" altLang="en-US" sz="1600" b="0" kern="100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ＭＳ ゴシック"/>
                        </a:rPr>
                        <a:t>　　</a:t>
                      </a:r>
                      <a:r>
                        <a:rPr lang="ja-JP" sz="1600" b="0" kern="100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ＭＳ ゴシック"/>
                        </a:rPr>
                        <a:t>　　月</a:t>
                      </a:r>
                      <a:r>
                        <a:rPr lang="ja-JP" altLang="en-US" sz="1600" b="0" kern="100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ＭＳ ゴシック"/>
                        </a:rPr>
                        <a:t>　　</a:t>
                      </a:r>
                      <a:r>
                        <a:rPr lang="ja-JP" sz="1600" b="0" kern="100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ＭＳ ゴシック"/>
                        </a:rPr>
                        <a:t>　　日</a:t>
                      </a:r>
                      <a:endParaRPr lang="ja-JP" sz="1200" b="0" kern="100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ＭＳ ゴシック"/>
                      </a:endParaRPr>
                    </a:p>
                  </a:txBody>
                  <a:tcPr marL="67035" marR="670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387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1400" b="0" kern="100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ＭＳ ゴシック"/>
                        </a:rPr>
                        <a:t>保険薬局名</a:t>
                      </a:r>
                      <a:endParaRPr lang="ja-JP" sz="1200" b="0" kern="100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ＭＳ ゴシック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b="0" kern="100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ＭＳ ゴシック"/>
                        </a:rPr>
                        <a:t>　</a:t>
                      </a:r>
                      <a:r>
                        <a:rPr lang="ja-JP" sz="1400" b="0" kern="100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ＭＳ ゴシック"/>
                        </a:rPr>
                        <a:t>連絡先</a:t>
                      </a:r>
                      <a:r>
                        <a:rPr lang="en-US" sz="1400" b="0" kern="100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ＭＳ ゴシック"/>
                        </a:rPr>
                        <a:t>(</a:t>
                      </a:r>
                      <a:r>
                        <a:rPr lang="ja-JP" sz="1400" b="0" kern="100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ＭＳ ゴシック"/>
                        </a:rPr>
                        <a:t>電話番号</a:t>
                      </a:r>
                      <a:r>
                        <a:rPr lang="en-US" sz="1400" b="0" kern="100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ＭＳ ゴシック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kern="100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ＭＳ ゴシック"/>
                        </a:rPr>
                        <a:t>　</a:t>
                      </a:r>
                      <a:r>
                        <a:rPr lang="ja-JP" altLang="ja-JP" sz="1400" b="0" kern="100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ＭＳ ゴシック"/>
                        </a:rPr>
                        <a:t>連絡先</a:t>
                      </a:r>
                      <a:r>
                        <a:rPr lang="en-US" altLang="ja-JP" sz="1400" b="0" kern="100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ＭＳ ゴシック"/>
                        </a:rPr>
                        <a:t>(FAX</a:t>
                      </a:r>
                      <a:r>
                        <a:rPr lang="ja-JP" altLang="ja-JP" sz="1400" b="0" kern="100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ＭＳ ゴシック"/>
                        </a:rPr>
                        <a:t>番号</a:t>
                      </a:r>
                      <a:r>
                        <a:rPr lang="en-US" altLang="ja-JP" sz="1400" b="0" kern="100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ＭＳ ゴシック"/>
                        </a:rPr>
                        <a:t>)</a:t>
                      </a:r>
                      <a:endParaRPr lang="ja-JP" altLang="ja-JP" sz="1400" b="0" kern="100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ＭＳ ゴシック"/>
                      </a:endParaRPr>
                    </a:p>
                  </a:txBody>
                  <a:tcPr marL="67035" marR="670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ＭＳ ゴシック"/>
                        </a:rPr>
                        <a:t> </a:t>
                      </a:r>
                      <a:endParaRPr lang="ja-JP" sz="1200" b="0" kern="100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ＭＳ ゴシック"/>
                      </a:endParaRPr>
                    </a:p>
                  </a:txBody>
                  <a:tcPr marL="67035" marR="67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300673"/>
              </p:ext>
            </p:extLst>
          </p:nvPr>
        </p:nvGraphicFramePr>
        <p:xfrm>
          <a:off x="326926" y="6142854"/>
          <a:ext cx="6161956" cy="2355327"/>
        </p:xfrm>
        <a:graphic>
          <a:graphicData uri="http://schemas.openxmlformats.org/drawingml/2006/table">
            <a:tbl>
              <a:tblPr firstRow="1" firstCol="1" bandRow="1"/>
              <a:tblGrid>
                <a:gridCol w="1999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622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38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b="0" kern="100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ＭＳ ゴシック"/>
                        </a:rPr>
                        <a:t>患者</a:t>
                      </a:r>
                      <a:r>
                        <a:rPr lang="en-US" sz="1400" b="0" kern="100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ＭＳ ゴシック"/>
                        </a:rPr>
                        <a:t>ID/</a:t>
                      </a:r>
                      <a:r>
                        <a:rPr lang="ja-JP" sz="1400" b="0" kern="100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ＭＳ ゴシック"/>
                        </a:rPr>
                        <a:t>氏名</a:t>
                      </a:r>
                      <a:endParaRPr lang="ja-JP" sz="1200" b="0" kern="100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ＭＳ ゴシック"/>
                      </a:endParaRPr>
                    </a:p>
                  </a:txBody>
                  <a:tcPr marL="67035" marR="670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ＭＳ ゴシック"/>
                        </a:rPr>
                        <a:t>ID</a:t>
                      </a:r>
                      <a:r>
                        <a:rPr lang="ja-JP" sz="1400" b="0" kern="100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ＭＳ ゴシック"/>
                        </a:rPr>
                        <a:t>　　　　　　　　　</a:t>
                      </a:r>
                      <a:r>
                        <a:rPr lang="ja-JP" altLang="en-US" sz="1400" b="0" kern="100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ＭＳ ゴシック"/>
                        </a:rPr>
                        <a:t>氏名</a:t>
                      </a:r>
                      <a:endParaRPr lang="ja-JP" sz="1200" b="0" kern="100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ＭＳ ゴシック"/>
                      </a:endParaRPr>
                    </a:p>
                  </a:txBody>
                  <a:tcPr marL="67035" marR="670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8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b="0" kern="100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ＭＳ ゴシック"/>
                        </a:rPr>
                        <a:t>診療科</a:t>
                      </a:r>
                      <a:r>
                        <a:rPr lang="en-US" sz="1400" b="0" kern="100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ＭＳ ゴシック"/>
                        </a:rPr>
                        <a:t>/</a:t>
                      </a:r>
                      <a:r>
                        <a:rPr lang="ja-JP" sz="1400" b="0" kern="100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ＭＳ ゴシック"/>
                        </a:rPr>
                        <a:t>処方箋発行日</a:t>
                      </a:r>
                      <a:endParaRPr lang="ja-JP" sz="1200" b="0" kern="100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ＭＳ ゴシック"/>
                      </a:endParaRPr>
                    </a:p>
                  </a:txBody>
                  <a:tcPr marL="67035" marR="670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b="0" kern="100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ＭＳ ゴシック"/>
                        </a:rPr>
                        <a:t>　　　　　</a:t>
                      </a:r>
                      <a:r>
                        <a:rPr lang="en-US" altLang="ja-JP" sz="1400" b="0" kern="100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ＭＳ ゴシック"/>
                        </a:rPr>
                        <a:t>         </a:t>
                      </a:r>
                      <a:r>
                        <a:rPr lang="ja-JP" sz="1400" b="0" kern="100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ＭＳ ゴシック"/>
                        </a:rPr>
                        <a:t>科　</a:t>
                      </a:r>
                      <a:r>
                        <a:rPr lang="en-US" sz="1400" b="0" kern="100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ＭＳ ゴシック"/>
                        </a:rPr>
                        <a:t>/</a:t>
                      </a:r>
                      <a:r>
                        <a:rPr lang="ja-JP" sz="1400" b="0" kern="100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ＭＳ ゴシック"/>
                        </a:rPr>
                        <a:t>　</a:t>
                      </a:r>
                      <a:r>
                        <a:rPr lang="ja-JP" altLang="en-US" sz="1400" b="0" kern="100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ＭＳ ゴシック"/>
                        </a:rPr>
                        <a:t>　　　　</a:t>
                      </a:r>
                      <a:r>
                        <a:rPr lang="ja-JP" sz="1400" b="0" kern="100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ＭＳ ゴシック"/>
                        </a:rPr>
                        <a:t>年</a:t>
                      </a:r>
                      <a:r>
                        <a:rPr lang="ja-JP" altLang="en-US" sz="1400" b="0" kern="100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ＭＳ ゴシック"/>
                        </a:rPr>
                        <a:t>　</a:t>
                      </a:r>
                      <a:r>
                        <a:rPr lang="ja-JP" sz="1400" b="0" kern="100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ＭＳ ゴシック"/>
                        </a:rPr>
                        <a:t>　月</a:t>
                      </a:r>
                      <a:r>
                        <a:rPr lang="ja-JP" altLang="en-US" sz="1400" b="0" kern="100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ＭＳ ゴシック"/>
                        </a:rPr>
                        <a:t>　</a:t>
                      </a:r>
                      <a:r>
                        <a:rPr lang="ja-JP" sz="1400" b="0" kern="100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ＭＳ ゴシック"/>
                        </a:rPr>
                        <a:t>　日</a:t>
                      </a:r>
                      <a:endParaRPr lang="ja-JP" sz="1200" b="0" kern="100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ＭＳ ゴシック"/>
                      </a:endParaRPr>
                    </a:p>
                  </a:txBody>
                  <a:tcPr marL="67035" marR="670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8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b="0" kern="100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ＭＳ ゴシック"/>
                        </a:rPr>
                        <a:t>上記</a:t>
                      </a:r>
                      <a:r>
                        <a:rPr lang="ja-JP" sz="1400" b="0" kern="100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ＭＳ ゴシック"/>
                        </a:rPr>
                        <a:t>変更内容該当番号</a:t>
                      </a:r>
                      <a:endParaRPr lang="ja-JP" sz="1200" b="0" kern="100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ＭＳ ゴシック"/>
                      </a:endParaRPr>
                    </a:p>
                  </a:txBody>
                  <a:tcPr marL="67035" marR="670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ＭＳ ゴシック"/>
                        </a:rPr>
                        <a:t> </a:t>
                      </a:r>
                      <a:endParaRPr lang="ja-JP" sz="1200" b="0" kern="100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ＭＳ ゴシック"/>
                      </a:endParaRPr>
                    </a:p>
                  </a:txBody>
                  <a:tcPr marL="67035" marR="670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537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b="0" kern="100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ＭＳ ゴシック"/>
                        </a:rPr>
                        <a:t>変更内容詳細</a:t>
                      </a:r>
                      <a:endParaRPr lang="ja-JP" sz="1200" b="0" kern="100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ＭＳ ゴシック"/>
                      </a:endParaRPr>
                    </a:p>
                  </a:txBody>
                  <a:tcPr marL="67035" marR="670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ＭＳ ゴシック"/>
                        </a:rPr>
                        <a:t> </a:t>
                      </a:r>
                      <a:endParaRPr lang="ja-JP" sz="1200" b="0" kern="100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ＭＳ ゴシック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ＭＳ ゴシック"/>
                        </a:rPr>
                        <a:t> </a:t>
                      </a:r>
                      <a:endParaRPr lang="ja-JP" sz="1200" b="0" kern="100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ＭＳ ゴシック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ＭＳ ゴシック"/>
                        </a:rPr>
                        <a:t> </a:t>
                      </a:r>
                      <a:endParaRPr lang="ja-JP" sz="1200" b="0" kern="100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ＭＳ ゴシック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ＭＳ ゴシック"/>
                        </a:rPr>
                        <a:t> </a:t>
                      </a:r>
                      <a:endParaRPr lang="ja-JP" sz="1200" b="0" kern="100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ＭＳ ゴシック"/>
                      </a:endParaRPr>
                    </a:p>
                  </a:txBody>
                  <a:tcPr marL="67035" marR="670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36000" y="2024732"/>
            <a:ext cx="6786000" cy="4001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524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itchFamily="18" charset="0"/>
              </a:rPr>
              <a:t>▼</a:t>
            </a:r>
            <a:r>
              <a:rPr kumimoji="1" 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itchFamily="18" charset="0"/>
              </a:rPr>
              <a:t>運用方法</a:t>
            </a:r>
            <a:endParaRPr kumimoji="1" lang="en-US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itchFamily="18" charset="0"/>
            </a:endParaRPr>
          </a:p>
          <a:p>
            <a:pPr lvl="0" indent="152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200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itchFamily="18" charset="0"/>
              </a:rPr>
              <a:t>既に当院と簡素化について合意済みの院外保健薬局については、</a:t>
            </a:r>
            <a:r>
              <a:rPr kumimoji="1" 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itchFamily="18" charset="0"/>
              </a:rPr>
              <a:t>下記に該当する項目で</a:t>
            </a:r>
            <a:endParaRPr kumimoji="1" lang="en-US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itchFamily="18" charset="0"/>
            </a:endParaRPr>
          </a:p>
          <a:p>
            <a:pPr lvl="0" indent="152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itchFamily="18" charset="0"/>
              </a:rPr>
              <a:t>患者の同意が得られた場合は、対応後、堺市立総合医療センター薬剤科</a:t>
            </a:r>
            <a:r>
              <a:rPr kumimoji="1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itchFamily="18" charset="0"/>
              </a:rPr>
              <a:t> </a:t>
            </a:r>
            <a:r>
              <a:rPr kumimoji="1" 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itchFamily="18" charset="0"/>
              </a:rPr>
              <a:t>に本様式を用いて</a:t>
            </a:r>
            <a:endParaRPr kumimoji="1" lang="en-US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itchFamily="18" charset="0"/>
            </a:endParaRPr>
          </a:p>
          <a:p>
            <a:pPr lvl="0" indent="152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itchFamily="18" charset="0"/>
              </a:rPr>
              <a:t>FAX</a:t>
            </a:r>
            <a:r>
              <a:rPr kumimoji="1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itchFamily="18" charset="0"/>
              </a:rPr>
              <a:t>（</a:t>
            </a:r>
            <a:r>
              <a:rPr kumimoji="1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itchFamily="18" charset="0"/>
              </a:rPr>
              <a:t>FAX</a:t>
            </a:r>
            <a:r>
              <a:rPr kumimoji="1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itchFamily="18" charset="0"/>
              </a:rPr>
              <a:t>番号：</a:t>
            </a:r>
            <a:r>
              <a:rPr kumimoji="1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itchFamily="18" charset="0"/>
              </a:rPr>
              <a:t>072-272-9962</a:t>
            </a:r>
            <a:r>
              <a:rPr kumimoji="1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itchFamily="18" charset="0"/>
              </a:rPr>
              <a:t>）にて連絡する。</a:t>
            </a:r>
            <a:endParaRPr kumimoji="1" lang="ja-JP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ＭＳ Ｐゴシック" pitchFamily="50" charset="-128"/>
            </a:endParaRPr>
          </a:p>
          <a:p>
            <a:pPr indent="152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itchFamily="18" charset="0"/>
              </a:rPr>
              <a:t>尚、</a:t>
            </a:r>
            <a:r>
              <a:rPr kumimoji="1" lang="ja-JP" altLang="en-US" sz="1200" b="0" i="0" u="sng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itchFamily="18" charset="0"/>
              </a:rPr>
              <a:t>未合意薬局及び下記以外の項目については</a:t>
            </a:r>
            <a:r>
              <a:rPr kumimoji="1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itchFamily="18" charset="0"/>
              </a:rPr>
              <a:t>従来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itchFamily="18" charset="0"/>
              </a:rPr>
              <a:t>通り直接疑義照会</a:t>
            </a:r>
            <a:r>
              <a:rPr kumimoji="1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itchFamily="18" charset="0"/>
              </a:rPr>
              <a:t>対応とする。</a:t>
            </a:r>
            <a:endParaRPr kumimoji="1" lang="en-US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itchFamily="18" charset="0"/>
            </a:endParaRPr>
          </a:p>
          <a:p>
            <a:pPr indent="152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itchFamily="18" charset="0"/>
              </a:rPr>
              <a:t>(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itchFamily="18" charset="0"/>
              </a:rPr>
              <a:t>電話番号：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itchFamily="18" charset="0"/>
              </a:rPr>
              <a:t>072-272-1199)</a:t>
            </a:r>
          </a:p>
          <a:p>
            <a:pPr marL="0" marR="0" lvl="0" indent="1524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ＭＳ Ｐゴシック" pitchFamily="50" charset="-128"/>
            </a:endParaRPr>
          </a:p>
          <a:p>
            <a:pPr marL="0" marR="0" lvl="0" indent="1524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sz="600" dirty="0">
              <a:latin typeface="メイリオ" panose="020B0604030504040204" pitchFamily="50" charset="-128"/>
              <a:ea typeface="メイリオ" panose="020B0604030504040204" pitchFamily="50" charset="-128"/>
              <a:cs typeface="ＭＳ Ｐゴシック" pitchFamily="50" charset="-128"/>
            </a:endParaRPr>
          </a:p>
          <a:p>
            <a:pPr marL="0" marR="0" lvl="0" indent="1524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Angsana New" pitchFamily="18" charset="-34"/>
              </a:rPr>
              <a:t>▼変更内容</a:t>
            </a:r>
            <a:endParaRPr kumimoji="1" lang="en-US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Angsana New" pitchFamily="18" charset="-34"/>
            </a:endParaRPr>
          </a:p>
          <a:p>
            <a:pPr marL="0" marR="0" lvl="0" indent="1524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itchFamily="18" charset="0"/>
              </a:rPr>
              <a:t>１．同一成分の銘柄変更（ただし変更不可処方の場合は除く）</a:t>
            </a:r>
            <a:endParaRPr kumimoji="1" lang="ja-JP" altLang="en-US" sz="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ＭＳ Ｐゴシック" pitchFamily="50" charset="-128"/>
            </a:endParaRPr>
          </a:p>
          <a:p>
            <a:pPr marL="0" marR="0" lvl="0" indent="1524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itchFamily="18" charset="0"/>
              </a:rPr>
              <a:t>　</a:t>
            </a:r>
            <a:r>
              <a:rPr kumimoji="1" lang="en-US" altLang="ja-JP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itchFamily="18" charset="0"/>
              </a:rPr>
              <a:t>※</a:t>
            </a:r>
            <a:r>
              <a:rPr kumimoji="1" lang="ja-JP" alt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itchFamily="18" charset="0"/>
              </a:rPr>
              <a:t>先発品への変更については原則不可、患者の強い希望もしくはアレルギー等やむを得ない場合は</a:t>
            </a:r>
            <a:endParaRPr kumimoji="1" lang="en-US" altLang="ja-JP" sz="11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itchFamily="18" charset="0"/>
            </a:endParaRPr>
          </a:p>
          <a:p>
            <a:pPr marL="0" marR="0" lvl="0" indent="1524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itchFamily="18" charset="0"/>
              </a:rPr>
              <a:t>　その</a:t>
            </a:r>
            <a:r>
              <a:rPr kumimoji="1" lang="ja-JP" alt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itchFamily="18" charset="0"/>
              </a:rPr>
              <a:t>理由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itchFamily="18" charset="0"/>
              </a:rPr>
              <a:t>について</a:t>
            </a:r>
            <a:r>
              <a:rPr kumimoji="1" lang="ja-JP" alt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itchFamily="18" charset="0"/>
              </a:rPr>
              <a:t>記載のこと</a:t>
            </a:r>
            <a:endParaRPr kumimoji="1" lang="ja-JP" altLang="en-US" sz="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ＭＳ Ｐゴシック" pitchFamily="50" charset="-128"/>
            </a:endParaRPr>
          </a:p>
          <a:p>
            <a:pPr marL="0" marR="0" lvl="0" indent="1524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itchFamily="18" charset="0"/>
              </a:rPr>
              <a:t>２．剤形の変更</a:t>
            </a:r>
            <a:endParaRPr kumimoji="1" lang="ja-JP" altLang="en-US" sz="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ＭＳ Ｐゴシック" pitchFamily="50" charset="-128"/>
            </a:endParaRPr>
          </a:p>
          <a:p>
            <a:pPr marL="0" marR="0" lvl="0" indent="1524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itchFamily="18" charset="0"/>
              </a:rPr>
              <a:t>３．別規格への変更（</a:t>
            </a:r>
            <a:r>
              <a:rPr kumimoji="1" lang="en-US" altLang="ja-JP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itchFamily="18" charset="0"/>
              </a:rPr>
              <a:t>10mg 2T </a:t>
            </a:r>
            <a:r>
              <a:rPr kumimoji="1" lang="ja-JP" altLang="en-US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itchFamily="18" charset="0"/>
              </a:rPr>
              <a:t>を</a:t>
            </a:r>
            <a:r>
              <a:rPr kumimoji="1" lang="en-US" altLang="ja-JP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itchFamily="18" charset="0"/>
              </a:rPr>
              <a:t>20mg 1T</a:t>
            </a:r>
            <a:r>
              <a:rPr kumimoji="1" lang="ja-JP" altLang="en-US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itchFamily="18" charset="0"/>
              </a:rPr>
              <a:t>へ）</a:t>
            </a:r>
            <a:endParaRPr kumimoji="1" lang="ja-JP" altLang="en-US" sz="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ＭＳ Ｐゴシック" pitchFamily="50" charset="-128"/>
            </a:endParaRPr>
          </a:p>
          <a:p>
            <a:pPr marL="0" marR="0" lvl="0" indent="1524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itchFamily="18" charset="0"/>
              </a:rPr>
              <a:t>４．外用薬の取り決め範囲内の規格変更（</a:t>
            </a:r>
            <a:r>
              <a:rPr kumimoji="1" lang="en-US" altLang="ja-JP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itchFamily="18" charset="0"/>
              </a:rPr>
              <a:t>5g 2</a:t>
            </a:r>
            <a:r>
              <a:rPr kumimoji="1" lang="ja-JP" altLang="en-US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itchFamily="18" charset="0"/>
              </a:rPr>
              <a:t>本を</a:t>
            </a:r>
            <a:r>
              <a:rPr kumimoji="1" lang="en-US" altLang="ja-JP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itchFamily="18" charset="0"/>
              </a:rPr>
              <a:t>10g 1</a:t>
            </a:r>
            <a:r>
              <a:rPr kumimoji="1" lang="ja-JP" altLang="en-US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itchFamily="18" charset="0"/>
              </a:rPr>
              <a:t>本）</a:t>
            </a:r>
            <a:endParaRPr kumimoji="1" lang="ja-JP" altLang="en-US" sz="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ＭＳ Ｐゴシック" pitchFamily="50" charset="-128"/>
            </a:endParaRPr>
          </a:p>
          <a:p>
            <a:pPr marL="0" marR="0" lvl="0" indent="1524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itchFamily="18" charset="0"/>
              </a:rPr>
              <a:t>５．無料で行う一包化調剤</a:t>
            </a:r>
            <a:endParaRPr kumimoji="1" lang="ja-JP" altLang="en-US" sz="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ＭＳ Ｐゴシック" pitchFamily="50" charset="-128"/>
            </a:endParaRPr>
          </a:p>
          <a:p>
            <a:pPr marL="0" marR="0" lvl="0" indent="1524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itchFamily="18" charset="0"/>
              </a:rPr>
              <a:t>６．無料で行う半錠、粉砕、混合等（有効性や品質が担保できる場合）</a:t>
            </a:r>
            <a:endParaRPr kumimoji="1" lang="ja-JP" altLang="en-US" sz="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ＭＳ Ｐゴシック" pitchFamily="50" charset="-128"/>
            </a:endParaRPr>
          </a:p>
          <a:p>
            <a:pPr marL="0" marR="0" lvl="0" indent="1524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itchFamily="18" charset="0"/>
              </a:rPr>
              <a:t>７．残薬調整等に伴う処方日数の変更（処方日数または回数の短縮）</a:t>
            </a:r>
            <a:endParaRPr kumimoji="1" lang="ja-JP" altLang="en-US" sz="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ＭＳ Ｐゴシック" pitchFamily="50" charset="-128"/>
            </a:endParaRPr>
          </a:p>
          <a:p>
            <a:pPr lvl="0" indent="152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itchFamily="18" charset="0"/>
              </a:rPr>
              <a:t>　</a:t>
            </a:r>
            <a:r>
              <a:rPr kumimoji="1" lang="en-US" altLang="ja-JP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itchFamily="18" charset="0"/>
              </a:rPr>
              <a:t>※</a:t>
            </a:r>
            <a:r>
              <a:rPr kumimoji="1" lang="ja-JP" alt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itchFamily="18" charset="0"/>
              </a:rPr>
              <a:t>残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itchFamily="18" charset="0"/>
              </a:rPr>
              <a:t>薬調整に</a:t>
            </a:r>
            <a:r>
              <a:rPr kumimoji="1" lang="ja-JP" alt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itchFamily="18" charset="0"/>
              </a:rPr>
              <a:t>伴う処方取り消しはできるだけ避けて下さい</a:t>
            </a:r>
            <a:endParaRPr kumimoji="1" lang="ja-JP" altLang="en-US" sz="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ＭＳ Ｐゴシック" pitchFamily="50" charset="-128"/>
            </a:endParaRPr>
          </a:p>
          <a:p>
            <a:pPr marL="0" marR="0" lvl="0" indent="1524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itchFamily="18" charset="0"/>
              </a:rPr>
              <a:t>８．用法の変更、追記（食前薬の食後投与指示、外用剤の用法不備）</a:t>
            </a:r>
            <a:endParaRPr kumimoji="1" lang="en-US" altLang="ja-JP" sz="12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itchFamily="18" charset="0"/>
            </a:endParaRPr>
          </a:p>
          <a:p>
            <a:pPr marL="0" marR="0" lvl="0" indent="1524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itchFamily="18" charset="0"/>
              </a:rPr>
              <a:t> </a:t>
            </a:r>
            <a:r>
              <a:rPr lang="en-US" altLang="ja-JP" sz="1200">
                <a:latin typeface="メイリオ" panose="020B0604030504040204" pitchFamily="50" charset="-128"/>
                <a:ea typeface="メイリオ" panose="020B0604030504040204" pitchFamily="50" charset="-128"/>
                <a:cs typeface="Times New Roman" pitchFamily="18" charset="0"/>
              </a:rPr>
              <a:t>9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itchFamily="18" charset="0"/>
              </a:rPr>
              <a:t>. 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itchFamily="18" charset="0"/>
              </a:rPr>
              <a:t>出荷調整・販売停止等入手困難に伴う銘柄変更・剤形変更・別規格への変更・先発品へ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itchFamily="18" charset="0"/>
            </a:endParaRPr>
          </a:p>
          <a:p>
            <a:pPr lvl="0" defTabSz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itchFamily="18" charset="0"/>
              </a:rPr>
              <a:t>　　の変更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itchFamily="18" charset="0"/>
              </a:rPr>
              <a:t>      (</a:t>
            </a:r>
            <a:r>
              <a:rPr lang="ja-JP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但し、先発品への変更は患者へ十分な説明を行い変更の承諾を得ること）</a:t>
            </a:r>
          </a:p>
          <a:p>
            <a:pPr marL="0" marR="0" lvl="0" defTabSz="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ＭＳ Ｐゴシック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32656" y="323528"/>
            <a:ext cx="60486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ja-JP" sz="24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ゴシック" pitchFamily="49" charset="-128"/>
              </a:rPr>
              <a:t>堺市立総合医療センター　疑義照会ＦＡＸ</a:t>
            </a:r>
            <a:endParaRPr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572145" y="8604448"/>
            <a:ext cx="597666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52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itchFamily="18" charset="0"/>
              </a:rPr>
              <a:t>堺市立総合医療センター薬剤科　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itchFamily="18" charset="0"/>
              </a:rPr>
              <a:t>FAX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itchFamily="18" charset="0"/>
              </a:rPr>
              <a:t>　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itchFamily="18" charset="0"/>
              </a:rPr>
              <a:t>072-272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itchFamily="18" charset="0"/>
              </a:rPr>
              <a:t>－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itchFamily="18" charset="0"/>
              </a:rPr>
              <a:t>9962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ＭＳ Ｐゴシック" pitchFamily="50" charset="-128"/>
            </a:endParaRPr>
          </a:p>
        </p:txBody>
      </p:sp>
      <p:cxnSp>
        <p:nvCxnSpPr>
          <p:cNvPr id="4" name="直線コネクタ 3"/>
          <p:cNvCxnSpPr/>
          <p:nvPr/>
        </p:nvCxnSpPr>
        <p:spPr>
          <a:xfrm flipH="1">
            <a:off x="180000" y="3564096"/>
            <a:ext cx="8640" cy="20699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>
            <a:off x="188640" y="3564096"/>
            <a:ext cx="10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150144" y="5634000"/>
            <a:ext cx="1105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72000" y="4464000"/>
            <a:ext cx="10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72000" y="4464000"/>
            <a:ext cx="27376" cy="234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>
            <a:off x="99376" y="6804184"/>
            <a:ext cx="180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3728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373</Words>
  <Application>Microsoft Office PowerPoint</Application>
  <PresentationFormat>画面に合わせる (4:3)</PresentationFormat>
  <Paragraphs>41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電子カルテ ユーザー</dc:creator>
  <cp:lastModifiedBy>江川 実樹</cp:lastModifiedBy>
  <cp:revision>20</cp:revision>
  <cp:lastPrinted>2023-01-26T00:58:42Z</cp:lastPrinted>
  <dcterms:created xsi:type="dcterms:W3CDTF">2018-01-10T01:05:45Z</dcterms:created>
  <dcterms:modified xsi:type="dcterms:W3CDTF">2024-02-02T00:56:48Z</dcterms:modified>
</cp:coreProperties>
</file>